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1" r:id="rId13"/>
    <p:sldId id="267" r:id="rId14"/>
    <p:sldId id="268" r:id="rId15"/>
    <p:sldId id="27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115" y="1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449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df47c062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df47c062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df47c0620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df47c0620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df47c0620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df47c0620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df47c0620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df47c0620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df47c0620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df47c0620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df47c0620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df47c0620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df47c0620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df47c0620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e86afbc0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e86afbc0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s://www.kaggle.com/datamunge/sign-language-mnist" TargetMode="External"/><Relationship Id="rId4" Type="http://schemas.openxmlformats.org/officeDocument/2006/relationships/hyperlink" Target="http://www.robots.ox.ac.uk/~vg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class/ee368/Project_Autumn_1617/Proposals/proposal_ranmuthu_ewald_patil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181156"/>
            <a:ext cx="7136700" cy="15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ASL Fingerspelling Interpretation</a:t>
            </a:r>
            <a:endParaRPr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50" y="2825824"/>
            <a:ext cx="48705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By,	Abu</a:t>
            </a:r>
            <a:endParaRPr sz="1400" dirty="0"/>
          </a:p>
          <a:p>
            <a:pPr marL="0" lvl="0" indent="45720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Balaji</a:t>
            </a:r>
            <a:endParaRPr sz="1400" dirty="0"/>
          </a:p>
          <a:p>
            <a:pPr marL="0" lvl="0" indent="45720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Chokkalingam</a:t>
            </a:r>
            <a:endParaRPr sz="1400" dirty="0"/>
          </a:p>
          <a:p>
            <a:pPr marL="0" lvl="0" indent="45720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Kenneth</a:t>
            </a:r>
            <a:endParaRPr sz="1400" dirty="0"/>
          </a:p>
          <a:p>
            <a:pPr marL="0" lvl="0" indent="45720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Viknesh</a:t>
            </a: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6D9E5-CF47-44C9-915E-A9E24FD91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63580"/>
            <a:ext cx="8520600" cy="707400"/>
          </a:xfrm>
        </p:spPr>
        <p:txBody>
          <a:bodyPr/>
          <a:lstStyle/>
          <a:p>
            <a:r>
              <a:rPr lang="en-US" dirty="0"/>
              <a:t>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DBA79-FF1C-4748-B91F-846F4CED9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800476"/>
            <a:ext cx="8520600" cy="3302700"/>
          </a:xfrm>
        </p:spPr>
        <p:txBody>
          <a:bodyPr/>
          <a:lstStyle/>
          <a:p>
            <a:pPr marL="114300" indent="0"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Two set of dataset will be used to build the system</a:t>
            </a:r>
            <a:r>
              <a:rPr lang="en-US" sz="14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: </a:t>
            </a:r>
          </a:p>
        </p:txBody>
      </p:sp>
      <p:pic>
        <p:nvPicPr>
          <p:cNvPr id="1028" name="Picture 4" descr="Image result for hand detection dataset">
            <a:extLst>
              <a:ext uri="{FF2B5EF4-FFF2-40B4-BE49-F238E27FC236}">
                <a16:creationId xmlns:a16="http://schemas.microsoft.com/office/drawing/2014/main" id="{FDBCCDFA-2B69-4E52-BBB2-22856A06A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64" y="1391912"/>
            <a:ext cx="2796209" cy="164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E2D4D1-FDFF-4144-B0C5-EA1DF4B348E4}"/>
              </a:ext>
            </a:extLst>
          </p:cNvPr>
          <p:cNvSpPr txBox="1"/>
          <p:nvPr/>
        </p:nvSpPr>
        <p:spPr>
          <a:xfrm>
            <a:off x="925202" y="3386842"/>
            <a:ext cx="281937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Dataset helps us to train a model to detect the coordinate of the hand from external position.</a:t>
            </a:r>
          </a:p>
          <a:p>
            <a:pPr algn="ctr"/>
            <a:endParaRPr lang="en-US" sz="900" dirty="0"/>
          </a:p>
          <a:p>
            <a:pPr algn="ctr"/>
            <a:endParaRPr lang="en-US" sz="900" dirty="0"/>
          </a:p>
          <a:p>
            <a:pPr algn="ctr"/>
            <a:endParaRPr lang="en-US" sz="900" dirty="0"/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(</a:t>
            </a:r>
            <a:r>
              <a:rPr lang="en-US" sz="900" dirty="0">
                <a:hlinkClick r:id="rId4"/>
              </a:rPr>
              <a:t>http://www.robots.ox.ac.uk/~vgg</a:t>
            </a:r>
            <a:r>
              <a:rPr lang="en-US" sz="900" dirty="0"/>
              <a:t>)</a:t>
            </a:r>
          </a:p>
          <a:p>
            <a:pPr algn="ctr"/>
            <a:endParaRPr 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DF51C-DA9D-41CE-AD30-11DCF2B4BB76}"/>
              </a:ext>
            </a:extLst>
          </p:cNvPr>
          <p:cNvSpPr txBox="1"/>
          <p:nvPr/>
        </p:nvSpPr>
        <p:spPr>
          <a:xfrm>
            <a:off x="5524253" y="3386842"/>
            <a:ext cx="2982094" cy="15465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Dataset helps us to train a model which will classify the extracted hand image segments  into different letters. </a:t>
            </a:r>
          </a:p>
          <a:p>
            <a:pPr algn="ctr"/>
            <a:endParaRPr lang="en-US" sz="500" dirty="0"/>
          </a:p>
          <a:p>
            <a:pPr algn="ctr"/>
            <a:endParaRPr lang="en-US" dirty="0"/>
          </a:p>
          <a:p>
            <a:pPr algn="ctr"/>
            <a:r>
              <a:rPr lang="en-US" sz="900" dirty="0"/>
              <a:t>(</a:t>
            </a:r>
            <a:r>
              <a:rPr lang="en-US" sz="900" dirty="0">
                <a:hlinkClick r:id="rId5"/>
              </a:rPr>
              <a:t>www.kaggle.com/datamunge/sign-language-mnist</a:t>
            </a:r>
            <a:r>
              <a:rPr lang="en-US" sz="900" dirty="0"/>
              <a:t>)</a:t>
            </a:r>
          </a:p>
          <a:p>
            <a:pPr algn="ctr"/>
            <a:endParaRPr lang="en-US" sz="900" dirty="0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509626D5-DE81-4DB6-AF7A-76B5A12AA822}"/>
              </a:ext>
            </a:extLst>
          </p:cNvPr>
          <p:cNvSpPr/>
          <p:nvPr/>
        </p:nvSpPr>
        <p:spPr>
          <a:xfrm rot="5400000">
            <a:off x="6871782" y="3024174"/>
            <a:ext cx="265601" cy="188441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https://storage.googleapis.com/kagglesdsdata/datasets/3258/5337/amer_sign2.png?GoogleAccessId=web-data@kaggle-161607.iam.gserviceaccount.com&amp;Expires=1533748570&amp;Signature=ZvCHDJPl5ON4Q%2BCxaSR7c060ASBHNBBsgvLsDnaMe528NmS1%2FqqLe1kXOjK6AiB8rNanNKVU9aE8e2sQM2q5pI1CR28RV5U3eSM1eK0DYtYpNB0OzEifUoRPDRa5qwGwnqhDIL18y3g5aKP2i26NQp%2FLSr2UBfJ%2FLYXTxcOl7mjzAvD%2Bcr7zsfjg1UvTzRUD%2FGTZ5fDaVUTfE8cPv%2B7G8JZzxz1RQzQlRCnqbxKt0ZjO9aseaqMLOVQ6mgyymZu8t2INhq%2BD6saVPoyMxNGG8aQ%2BHcpqiJ%2B8gRQKMIInXnYmwrzvwl5GOWG89ZED0u%2F%2Byw3Bt9iES0%2BYLTc1wd%2FhSw%3D%3D">
            <a:extLst>
              <a:ext uri="{FF2B5EF4-FFF2-40B4-BE49-F238E27FC236}">
                <a16:creationId xmlns:a16="http://schemas.microsoft.com/office/drawing/2014/main" id="{77ADFB6C-F519-4587-B9A5-923319103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518" y="1391912"/>
            <a:ext cx="2982095" cy="172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rrow: Left 18">
            <a:extLst>
              <a:ext uri="{FF2B5EF4-FFF2-40B4-BE49-F238E27FC236}">
                <a16:creationId xmlns:a16="http://schemas.microsoft.com/office/drawing/2014/main" id="{36C2E3C1-CF3F-482E-80FE-143A0AC80F09}"/>
              </a:ext>
            </a:extLst>
          </p:cNvPr>
          <p:cNvSpPr/>
          <p:nvPr/>
        </p:nvSpPr>
        <p:spPr>
          <a:xfrm rot="5400000">
            <a:off x="2006617" y="3117771"/>
            <a:ext cx="265601" cy="188441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8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8044-AEB3-4F53-A405-549A5839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122" y="445025"/>
            <a:ext cx="8520600" cy="707400"/>
          </a:xfrm>
        </p:spPr>
        <p:txBody>
          <a:bodyPr/>
          <a:lstStyle/>
          <a:p>
            <a:r>
              <a:rPr lang="en-US" dirty="0"/>
              <a:t>Preprocessing </a:t>
            </a:r>
          </a:p>
        </p:txBody>
      </p:sp>
      <p:pic>
        <p:nvPicPr>
          <p:cNvPr id="2050" name="Picture 2" descr="Image result for hand detection">
            <a:extLst>
              <a:ext uri="{FF2B5EF4-FFF2-40B4-BE49-F238E27FC236}">
                <a16:creationId xmlns:a16="http://schemas.microsoft.com/office/drawing/2014/main" id="{096B5A43-BAAE-4F23-AE11-3AE890BAB4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38" y="2571750"/>
            <a:ext cx="1867829" cy="177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4.bp.blogspot.com/-0CFmuRenK70/T9ZHMQerihI/AAAAAAAAAX4/1NdFYWJaRBg/s400/hand.png">
            <a:extLst>
              <a:ext uri="{FF2B5EF4-FFF2-40B4-BE49-F238E27FC236}">
                <a16:creationId xmlns:a16="http://schemas.microsoft.com/office/drawing/2014/main" id="{373CD9C9-7F6E-4F54-A4B9-F7AFA5B2F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492" y="2571747"/>
            <a:ext cx="1479522" cy="177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1.bp.blogspot.com/-txsR8lgqSBM/T9ZHJ-lIX_I/AAAAAAAAAXs/CV4XKA1gBbE/s400/convex+hull.png">
            <a:extLst>
              <a:ext uri="{FF2B5EF4-FFF2-40B4-BE49-F238E27FC236}">
                <a16:creationId xmlns:a16="http://schemas.microsoft.com/office/drawing/2014/main" id="{78059727-3996-4E0C-AA4E-AA3653FA9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126" y="2571744"/>
            <a:ext cx="1479523" cy="1777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3.bp.blogspot.com/-zRYAw1JuTtM/T9ZHK5x2_gI/AAAAAAAAAX0/ogIh_SJ8dIY/s400/convexity+defect.png">
            <a:extLst>
              <a:ext uri="{FF2B5EF4-FFF2-40B4-BE49-F238E27FC236}">
                <a16:creationId xmlns:a16="http://schemas.microsoft.com/office/drawing/2014/main" id="{C3AA2607-1D3F-4837-9BB4-E5CC2EFE1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778" y="2571744"/>
            <a:ext cx="1479522" cy="177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21F29A1-F52F-413D-B3A8-FAA8BEB2D36E}"/>
              </a:ext>
            </a:extLst>
          </p:cNvPr>
          <p:cNvSpPr txBox="1">
            <a:spLocks/>
          </p:cNvSpPr>
          <p:nvPr/>
        </p:nvSpPr>
        <p:spPr>
          <a:xfrm>
            <a:off x="42389" y="1508384"/>
            <a:ext cx="2218558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pPr marL="274320" lvl="1" algn="ctr"/>
            <a:r>
              <a:rPr lang="en-US" sz="2000" dirty="0"/>
              <a:t>Hand Detection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1417A12-96AE-4E50-B700-15A72BDEDD9B}"/>
              </a:ext>
            </a:extLst>
          </p:cNvPr>
          <p:cNvSpPr txBox="1">
            <a:spLocks/>
          </p:cNvSpPr>
          <p:nvPr/>
        </p:nvSpPr>
        <p:spPr>
          <a:xfrm>
            <a:off x="2641542" y="1636616"/>
            <a:ext cx="1897692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pPr algn="ctr"/>
            <a:r>
              <a:rPr lang="en-US" sz="2000" dirty="0"/>
              <a:t>Thresholding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4B93BDF-0796-4194-97FF-6081A93C43CE}"/>
              </a:ext>
            </a:extLst>
          </p:cNvPr>
          <p:cNvSpPr txBox="1">
            <a:spLocks/>
          </p:cNvSpPr>
          <p:nvPr/>
        </p:nvSpPr>
        <p:spPr>
          <a:xfrm>
            <a:off x="4979823" y="1508384"/>
            <a:ext cx="1897692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pPr algn="ctr"/>
            <a:r>
              <a:rPr lang="en-US" sz="2000" dirty="0"/>
              <a:t>Contour Detection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2961D85-8811-4BDC-81CA-CB589613EDD2}"/>
              </a:ext>
            </a:extLst>
          </p:cNvPr>
          <p:cNvSpPr txBox="1">
            <a:spLocks/>
          </p:cNvSpPr>
          <p:nvPr/>
        </p:nvSpPr>
        <p:spPr>
          <a:xfrm>
            <a:off x="7143693" y="1508384"/>
            <a:ext cx="1897692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pPr algn="ctr"/>
            <a:r>
              <a:rPr lang="en-US" sz="2000" dirty="0"/>
              <a:t>Convex defect</a:t>
            </a:r>
          </a:p>
        </p:txBody>
      </p:sp>
    </p:spTree>
    <p:extLst>
      <p:ext uri="{BB962C8B-B14F-4D97-AF65-F5344CB8AC3E}">
        <p14:creationId xmlns:p14="http://schemas.microsoft.com/office/powerpoint/2010/main" val="299916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3583D-6054-49AF-83C8-4C444EC51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4" name="Google Shape;126;p22">
            <a:extLst>
              <a:ext uri="{FF2B5EF4-FFF2-40B4-BE49-F238E27FC236}">
                <a16:creationId xmlns:a16="http://schemas.microsoft.com/office/drawing/2014/main" id="{66C6F97D-C36E-41C1-BD5B-F001A9F993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848881"/>
            <a:ext cx="85206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spcBef>
                <a:spcPts val="1600"/>
              </a:spcBef>
              <a:buNone/>
            </a:pPr>
            <a:endParaRPr lang="en-US" dirty="0"/>
          </a:p>
          <a:p>
            <a:pPr lvl="0"/>
            <a:r>
              <a:rPr lang="en-US" dirty="0"/>
              <a:t>Has to be implemented using simple hardware like webcam and mobile camera.</a:t>
            </a:r>
          </a:p>
          <a:p>
            <a:pPr marL="114300" lvl="0" indent="0">
              <a:buNone/>
            </a:pPr>
            <a:r>
              <a:rPr lang="en-US" dirty="0"/>
              <a:t> </a:t>
            </a:r>
          </a:p>
          <a:p>
            <a:pPr lvl="0"/>
            <a:r>
              <a:rPr lang="en-US" dirty="0"/>
              <a:t>Kinect system and time-of-flight sensor can not be used, as it would reduce widespread adaptability.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There is a need for a robust system in place to handle variable background.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Need to handle the trade off between time to response and accuracy.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49B2EA-C9CD-442F-9485-9BB3E734D451}"/>
              </a:ext>
            </a:extLst>
          </p:cNvPr>
          <p:cNvSpPr/>
          <p:nvPr/>
        </p:nvSpPr>
        <p:spPr>
          <a:xfrm>
            <a:off x="2286000" y="187925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42900">
              <a:spcBef>
                <a:spcPts val="1600"/>
              </a:spcBef>
              <a:buSzPts val="1800"/>
              <a:buChar char="●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20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4E45C-2064-4639-BFD0-3E815FE9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86050"/>
            <a:ext cx="8520600" cy="707400"/>
          </a:xfrm>
        </p:spPr>
        <p:txBody>
          <a:bodyPr/>
          <a:lstStyle/>
          <a:p>
            <a:r>
              <a:rPr lang="en-US" dirty="0"/>
              <a:t>Architecture – Current 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D6115D6-E543-45F3-ACBF-32CB3221D7A0}"/>
              </a:ext>
            </a:extLst>
          </p:cNvPr>
          <p:cNvSpPr/>
          <p:nvPr/>
        </p:nvSpPr>
        <p:spPr>
          <a:xfrm>
            <a:off x="165738" y="1337002"/>
            <a:ext cx="4043008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Capture the ASL Image</a:t>
            </a:r>
          </a:p>
        </p:txBody>
      </p:sp>
      <p:sp>
        <p:nvSpPr>
          <p:cNvPr id="45" name="Arrow: Bent 44">
            <a:extLst>
              <a:ext uri="{FF2B5EF4-FFF2-40B4-BE49-F238E27FC236}">
                <a16:creationId xmlns:a16="http://schemas.microsoft.com/office/drawing/2014/main" id="{78B36AD2-19E2-4952-A5C3-F37FA72CC89F}"/>
              </a:ext>
            </a:extLst>
          </p:cNvPr>
          <p:cNvSpPr/>
          <p:nvPr/>
        </p:nvSpPr>
        <p:spPr>
          <a:xfrm rot="10800000" flipH="1">
            <a:off x="613863" y="1849217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328B905-15B4-46CA-836F-EC0C35BF0B70}"/>
              </a:ext>
            </a:extLst>
          </p:cNvPr>
          <p:cNvSpPr/>
          <p:nvPr/>
        </p:nvSpPr>
        <p:spPr>
          <a:xfrm>
            <a:off x="1252690" y="2053548"/>
            <a:ext cx="4043008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Threshold Segment &amp; </a:t>
            </a:r>
            <a:r>
              <a:rPr lang="en-US" sz="2000" b="1" dirty="0" err="1">
                <a:solidFill>
                  <a:schemeClr val="tx2">
                    <a:lumMod val="75000"/>
                  </a:schemeClr>
                </a:solidFill>
              </a:rPr>
              <a:t>Croping</a:t>
            </a:r>
            <a:endParaRPr lang="en-US" sz="20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2" name="Arrow: Bent 51">
            <a:extLst>
              <a:ext uri="{FF2B5EF4-FFF2-40B4-BE49-F238E27FC236}">
                <a16:creationId xmlns:a16="http://schemas.microsoft.com/office/drawing/2014/main" id="{D643A8E4-127B-472B-86BC-E9652B05B029}"/>
              </a:ext>
            </a:extLst>
          </p:cNvPr>
          <p:cNvSpPr/>
          <p:nvPr/>
        </p:nvSpPr>
        <p:spPr>
          <a:xfrm rot="10800000" flipH="1">
            <a:off x="1818451" y="2609327"/>
            <a:ext cx="686756" cy="559757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4765CA-94BB-41EB-ACC5-9019B5ECC390}"/>
              </a:ext>
            </a:extLst>
          </p:cNvPr>
          <p:cNvSpPr/>
          <p:nvPr/>
        </p:nvSpPr>
        <p:spPr>
          <a:xfrm>
            <a:off x="2542783" y="2808493"/>
            <a:ext cx="2981195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Extract Gabor Features </a:t>
            </a:r>
          </a:p>
        </p:txBody>
      </p:sp>
      <p:sp>
        <p:nvSpPr>
          <p:cNvPr id="54" name="Arrow: Bent 53">
            <a:extLst>
              <a:ext uri="{FF2B5EF4-FFF2-40B4-BE49-F238E27FC236}">
                <a16:creationId xmlns:a16="http://schemas.microsoft.com/office/drawing/2014/main" id="{6A5A0DF0-5B50-4915-81A8-503A8273E3CE}"/>
              </a:ext>
            </a:extLst>
          </p:cNvPr>
          <p:cNvSpPr/>
          <p:nvPr/>
        </p:nvSpPr>
        <p:spPr>
          <a:xfrm rot="10800000" flipH="1">
            <a:off x="2905402" y="3321592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C13535F-A6BF-4E54-9CC1-B4AD37ADB115}"/>
              </a:ext>
            </a:extLst>
          </p:cNvPr>
          <p:cNvSpPr/>
          <p:nvPr/>
        </p:nvSpPr>
        <p:spPr>
          <a:xfrm>
            <a:off x="3644436" y="3525923"/>
            <a:ext cx="4043007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Classify Using KNN model</a:t>
            </a:r>
          </a:p>
        </p:txBody>
      </p:sp>
      <p:sp>
        <p:nvSpPr>
          <p:cNvPr id="56" name="Arrow: Bent 55">
            <a:extLst>
              <a:ext uri="{FF2B5EF4-FFF2-40B4-BE49-F238E27FC236}">
                <a16:creationId xmlns:a16="http://schemas.microsoft.com/office/drawing/2014/main" id="{35EEF8C5-5B7F-4702-B936-9DCABAFDBBAB}"/>
              </a:ext>
            </a:extLst>
          </p:cNvPr>
          <p:cNvSpPr/>
          <p:nvPr/>
        </p:nvSpPr>
        <p:spPr>
          <a:xfrm rot="10800000" flipH="1">
            <a:off x="4109989" y="4081703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77B90C4-AC98-4355-873C-B7A545EDA256}"/>
              </a:ext>
            </a:extLst>
          </p:cNvPr>
          <p:cNvSpPr/>
          <p:nvPr/>
        </p:nvSpPr>
        <p:spPr>
          <a:xfrm>
            <a:off x="4849024" y="4242834"/>
            <a:ext cx="3844040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Display the predicted letter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C8635365-11BD-4DE3-AFD7-6815373A0C2F}"/>
              </a:ext>
            </a:extLst>
          </p:cNvPr>
          <p:cNvSpPr/>
          <p:nvPr/>
        </p:nvSpPr>
        <p:spPr>
          <a:xfrm>
            <a:off x="5561554" y="2820170"/>
            <a:ext cx="2981195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Extract HOCD Features</a:t>
            </a:r>
          </a:p>
        </p:txBody>
      </p:sp>
      <p:sp>
        <p:nvSpPr>
          <p:cNvPr id="61" name="Arrow: Bent 60">
            <a:extLst>
              <a:ext uri="{FF2B5EF4-FFF2-40B4-BE49-F238E27FC236}">
                <a16:creationId xmlns:a16="http://schemas.microsoft.com/office/drawing/2014/main" id="{15AB53C4-74DF-4201-8FBD-453FF1541662}"/>
              </a:ext>
            </a:extLst>
          </p:cNvPr>
          <p:cNvSpPr/>
          <p:nvPr/>
        </p:nvSpPr>
        <p:spPr>
          <a:xfrm rot="10800000">
            <a:off x="7787650" y="3321592"/>
            <a:ext cx="638828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0358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620-BE18-4716-B5AA-9047E9831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– Proposed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409E14-E6C6-4D23-8CF5-411307055F77}"/>
              </a:ext>
            </a:extLst>
          </p:cNvPr>
          <p:cNvSpPr/>
          <p:nvPr/>
        </p:nvSpPr>
        <p:spPr>
          <a:xfrm>
            <a:off x="165738" y="1337002"/>
            <a:ext cx="4043008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Capture the ASL Image</a:t>
            </a:r>
          </a:p>
        </p:txBody>
      </p:sp>
      <p:sp>
        <p:nvSpPr>
          <p:cNvPr id="5" name="Arrow: Bent 4">
            <a:extLst>
              <a:ext uri="{FF2B5EF4-FFF2-40B4-BE49-F238E27FC236}">
                <a16:creationId xmlns:a16="http://schemas.microsoft.com/office/drawing/2014/main" id="{3FC3B5E5-532C-4912-8019-7AE6C14808EB}"/>
              </a:ext>
            </a:extLst>
          </p:cNvPr>
          <p:cNvSpPr/>
          <p:nvPr/>
        </p:nvSpPr>
        <p:spPr>
          <a:xfrm rot="10800000" flipH="1">
            <a:off x="613863" y="1849217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C744C2E-AA2C-4736-98C6-4809CB2A624A}"/>
              </a:ext>
            </a:extLst>
          </p:cNvPr>
          <p:cNvSpPr/>
          <p:nvPr/>
        </p:nvSpPr>
        <p:spPr>
          <a:xfrm>
            <a:off x="1385212" y="2055995"/>
            <a:ext cx="4043008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Hand Detection in image</a:t>
            </a:r>
          </a:p>
        </p:txBody>
      </p:sp>
      <p:sp>
        <p:nvSpPr>
          <p:cNvPr id="7" name="Arrow: Bent 6">
            <a:extLst>
              <a:ext uri="{FF2B5EF4-FFF2-40B4-BE49-F238E27FC236}">
                <a16:creationId xmlns:a16="http://schemas.microsoft.com/office/drawing/2014/main" id="{C0D34FB8-51DC-4CF2-873C-7724E1E6B1BC}"/>
              </a:ext>
            </a:extLst>
          </p:cNvPr>
          <p:cNvSpPr/>
          <p:nvPr/>
        </p:nvSpPr>
        <p:spPr>
          <a:xfrm rot="10800000" flipH="1">
            <a:off x="1818451" y="2609327"/>
            <a:ext cx="686756" cy="559757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9F7902D-95A0-4372-9181-F2BFEA59AD14}"/>
              </a:ext>
            </a:extLst>
          </p:cNvPr>
          <p:cNvSpPr/>
          <p:nvPr/>
        </p:nvSpPr>
        <p:spPr>
          <a:xfrm>
            <a:off x="2602417" y="2785139"/>
            <a:ext cx="5664761" cy="7074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Threshold /Contour Detection</a:t>
            </a:r>
          </a:p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Finding convexity Defect</a:t>
            </a:r>
          </a:p>
        </p:txBody>
      </p:sp>
      <p:sp>
        <p:nvSpPr>
          <p:cNvPr id="9" name="Arrow: Bent 8">
            <a:extLst>
              <a:ext uri="{FF2B5EF4-FFF2-40B4-BE49-F238E27FC236}">
                <a16:creationId xmlns:a16="http://schemas.microsoft.com/office/drawing/2014/main" id="{A422B6A5-810E-460E-9DBD-E5CBBC11FB11}"/>
              </a:ext>
            </a:extLst>
          </p:cNvPr>
          <p:cNvSpPr/>
          <p:nvPr/>
        </p:nvSpPr>
        <p:spPr>
          <a:xfrm rot="10800000" flipH="1">
            <a:off x="3206027" y="3534411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B71F9D3-6634-4087-9507-41E7748E4423}"/>
              </a:ext>
            </a:extLst>
          </p:cNvPr>
          <p:cNvSpPr/>
          <p:nvPr/>
        </p:nvSpPr>
        <p:spPr>
          <a:xfrm>
            <a:off x="3982640" y="3700386"/>
            <a:ext cx="4484956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Classify Using SVM model</a:t>
            </a: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730F491D-81C7-493B-AFCC-1644874CB782}"/>
              </a:ext>
            </a:extLst>
          </p:cNvPr>
          <p:cNvSpPr/>
          <p:nvPr/>
        </p:nvSpPr>
        <p:spPr>
          <a:xfrm rot="10800000" flipH="1">
            <a:off x="4448192" y="4262264"/>
            <a:ext cx="638827" cy="555780"/>
          </a:xfrm>
          <a:prstGeom prst="bent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C6160DE-6924-4D94-A593-14D1E3376F70}"/>
              </a:ext>
            </a:extLst>
          </p:cNvPr>
          <p:cNvSpPr/>
          <p:nvPr/>
        </p:nvSpPr>
        <p:spPr>
          <a:xfrm>
            <a:off x="5187227" y="4423395"/>
            <a:ext cx="3844040" cy="455756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Display the predicted letter</a:t>
            </a:r>
          </a:p>
        </p:txBody>
      </p:sp>
    </p:spTree>
    <p:extLst>
      <p:ext uri="{BB962C8B-B14F-4D97-AF65-F5344CB8AC3E}">
        <p14:creationId xmlns:p14="http://schemas.microsoft.com/office/powerpoint/2010/main" val="854916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620-BE18-4716-B5AA-9047E9831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4025" y="1186261"/>
            <a:ext cx="3917093" cy="707400"/>
          </a:xfrm>
        </p:spPr>
        <p:txBody>
          <a:bodyPr/>
          <a:lstStyle/>
          <a:p>
            <a:pPr algn="ctr"/>
            <a:r>
              <a:rPr lang="en-US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47021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American Sign Language (ASL) is a communication method that is used by hearing impaired individuals to communicate with each other.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however a challenge for them to communicate with others who are not familiar with this form of communication.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24 static and 2 two translational hand gestures to differentiate between the 26 letters in the english alphabet.</a:t>
            </a:r>
            <a:endParaRPr dirty="0"/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would like to employ deep-learning based methods to automatically classify between the different static gestures.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Existing work focuses on feature extraction from cropped and segmented images and training a KNN model to perform classification based on these features.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methods are however dependent on illumination and scaling of the image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We can further expand this research to work on communicating with intelligent machines using hand gestures.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Work</a:t>
            </a:r>
            <a:endParaRPr dirty="0"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2067300"/>
            <a:ext cx="3999900" cy="27216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Histogram of centroid distances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Gabor Filters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Surf &amp; Bag of Words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Hand Model</a:t>
            </a:r>
            <a:endParaRPr dirty="0"/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Skin Segmentation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2"/>
          </p:nvPr>
        </p:nvSpPr>
        <p:spPr>
          <a:xfrm>
            <a:off x="4887425" y="2067300"/>
            <a:ext cx="3999900" cy="27216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K- Nearest Neighbour</a:t>
            </a: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Support Vector Machines</a:t>
            </a:r>
            <a:endParaRPr dirty="0"/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Discriminant Analysis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2"/>
          </p:nvPr>
        </p:nvSpPr>
        <p:spPr>
          <a:xfrm>
            <a:off x="311700" y="1152425"/>
            <a:ext cx="85206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Two main tasks used to accomplish objective</a:t>
            </a: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https://web.stanford.edu/class/ee368/Project_Autumn_1617/Proposals/proposal_ranmuthu_ewald_patil.pdf</a:t>
            </a:r>
            <a:r>
              <a:rPr lang="en"/>
              <a:t>)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 of Centroid Distances</a:t>
            </a:r>
            <a:endParaRPr dirty="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2300" y="1281013"/>
            <a:ext cx="166687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2350" y="1152425"/>
            <a:ext cx="2257425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8262" y="3015600"/>
            <a:ext cx="1614950" cy="173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6662" y="3015600"/>
            <a:ext cx="2028825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Touch Points with SURF </a:t>
            </a:r>
            <a:endParaRPr dirty="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100" y="1586375"/>
            <a:ext cx="5038725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 Model</a:t>
            </a:r>
            <a:endParaRPr dirty="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638" y="1194950"/>
            <a:ext cx="6566713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 dirty="0"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"Real-time hand gesture recognition using finger segmentation" in The Scientific World Journal</a:t>
            </a:r>
            <a:endParaRPr dirty="0"/>
          </a:p>
          <a:p>
            <a:pPr marL="457200" lvl="0" indent="-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hand region is extracted from the background with the background subtraction method and the palm and fingers are segmented.</a:t>
            </a:r>
            <a:endParaRPr dirty="0"/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rule classifier is applied to predict the labels of hand gestures.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“A rule classifier is applied to predict the labels of hand gestures.” in 2016 IEEE International Conference on Consumer Electronics-Asia (ICCE-Asia)</a:t>
            </a:r>
            <a:endParaRPr dirty="0"/>
          </a:p>
          <a:p>
            <a:pPr marL="457200" lvl="0" indent="-3429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cost-effective, effective framework that translates sign language into voice language and voice language into sign language in real time using a kinect sensor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 dirty="0"/>
          </a:p>
        </p:txBody>
      </p:sp>
      <p:sp>
        <p:nvSpPr>
          <p:cNvPr id="126" name="Google Shape;126;p2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“A mobile application of American sign language translation via image processing algorithms” in 2016 IEEE Region 10 Symposium (TENSYMP)</a:t>
            </a:r>
            <a:endParaRPr dirty="0"/>
          </a:p>
          <a:p>
            <a:pPr marL="457200" lvl="0" indent="-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sign language translator applied on the smartphone platform, due to its portability and ease of use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Feature points are then extracted with Speeded Up Robust Features (SURF) algorithm, whose features are derived through Bag of Features (</a:t>
            </a:r>
            <a:r>
              <a:rPr lang="en-US" dirty="0" err="1"/>
              <a:t>BoF</a:t>
            </a:r>
            <a:r>
              <a:rPr lang="en-US" dirty="0"/>
              <a:t>).</a:t>
            </a:r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“Sign Language Classification Using Webcam Images” in stanford.edu</a:t>
            </a:r>
            <a:endParaRPr dirty="0"/>
          </a:p>
          <a:p>
            <a:pPr marL="457200" lvl="0" indent="-3429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Use custom set of features to classify hand gestures using gaussian kernel SVM.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584</Words>
  <Application>Microsoft Office PowerPoint</Application>
  <PresentationFormat>On-screen Show (16:9)</PresentationFormat>
  <Paragraphs>86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Open Sans</vt:lpstr>
      <vt:lpstr>PT Sans Narrow</vt:lpstr>
      <vt:lpstr>Tropic</vt:lpstr>
      <vt:lpstr>ASL Fingerspelling Interpretation</vt:lpstr>
      <vt:lpstr>Introduction</vt:lpstr>
      <vt:lpstr> Introduction</vt:lpstr>
      <vt:lpstr>Existing Work</vt:lpstr>
      <vt:lpstr>Histogram of Centroid Distances</vt:lpstr>
      <vt:lpstr>Finding Touch Points with SURF </vt:lpstr>
      <vt:lpstr>Hand Model</vt:lpstr>
      <vt:lpstr>Literature Review</vt:lpstr>
      <vt:lpstr>Literature Review</vt:lpstr>
      <vt:lpstr> Data</vt:lpstr>
      <vt:lpstr>Preprocessing </vt:lpstr>
      <vt:lpstr>Challenges</vt:lpstr>
      <vt:lpstr>Architecture – Current </vt:lpstr>
      <vt:lpstr>Architecture – Proposed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 Fingerspelling Interpretation</dc:title>
  <cp:lastModifiedBy>Chokkalingam Shanmugasiva</cp:lastModifiedBy>
  <cp:revision>18</cp:revision>
  <dcterms:modified xsi:type="dcterms:W3CDTF">2018-08-05T09:49:48Z</dcterms:modified>
</cp:coreProperties>
</file>